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presProps.xml" ContentType="application/vnd.openxmlformats-officedocument.presentationml.presProps+xml"/>
  <Override PartName="/ppt/media/image1.png" ContentType="image/png"/>
  <Override PartName="/ppt/media/image2.jpeg" ContentType="image/jpeg"/>
  <Override PartName="/ppt/media/image3.png" ContentType="image/png"/>
  <Override PartName="/ppt/media/image4.png" ContentType="image/png"/>
  <Override PartName="/ppt/media/image7.gif" ContentType="image/gif"/>
  <Override PartName="/ppt/media/image5.png" ContentType="image/png"/>
  <Override PartName="/ppt/media/image6.png" ContentType="image/png"/>
  <Override PartName="/ppt/media/image8.jpeg" ContentType="image/jpeg"/>
  <Override PartName="/ppt/media/image9.jpeg" ContentType="image/jpeg"/>
  <Override PartName="/ppt/media/image10.jpeg" ContentType="image/jpe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presProps" Target="presProps.xml"/>
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gif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FC8513B-1960-47A9-A2DF-AA640A17984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E67B6FA-67E3-4014-A6D9-E0A6869E5BC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77EC686-95A8-438B-98D9-30B122F464A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6C1E315-6580-4DE4-9276-93BA392C070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4C27C2C-B678-42FE-8838-DC3C0A477D3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3E1C8FE-2032-4EAA-93A0-63D75DF8E21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2170F19-A8FB-4B8C-B8DD-069049B7139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06A9E81-4C65-4386-B989-B1DF172FE13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AD99567-E3ED-47DC-8CFC-932D9C514DA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90A4848-5072-4B6F-82B3-702415882EA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52909B7-68FE-4581-987A-33282A353D8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936D2E6-061A-485F-8B32-BB420710F27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4C89E309-E1AC-4DAF-8BEA-3B06D073790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5ADA656E-22FC-4134-BA3D-8F66CEEDE1F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D024578-B7E5-4E35-A39A-61F3044DBC8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8D10BAA-B3BF-482A-A5A9-5D548F9D8963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49BBCC9-F3F6-44DB-843B-F4992BEAE79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64829651-FC94-40A6-94E3-3C48EBEF77C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42ADB215-79E8-404C-8A69-64B547C3CA2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CAF9FB5-F31C-4883-B7E8-9EC58CB65F3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5C464800-1AA9-43C5-8B53-3518E0ABA22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48C6EDEB-BB63-4562-B4A4-5E809633C3B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1C19FB9-A113-41B8-971F-8048AB6B5AC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2EB70B48-0A84-40E4-B6EF-BD11A0786F6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7D7EF280-C68B-49AD-9FFA-D518D4F89CA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9E0C2040-5D4B-437C-909C-E2AF631DC01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51230F1F-D9E9-4D17-9546-0BFF68CEB6B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0AEAEC50-6F3E-48BE-A965-29077CE6BFA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E21B9AC9-17FC-4153-9F08-C455BD9CBB9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E9987B7D-3DBF-45B5-A591-D6256EE7D8E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D70CFC1-CC3B-4C33-9504-1EE12A17026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8B91AFA-E9EA-4C0B-B44D-B91641E7B52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9DB5DFB-4B25-4E6A-BB57-528E22BD144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46E341C-7533-4C55-BDCF-4CB040FE01C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F3B222D-C901-4FA7-9CDB-45D8AA298A2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4F3DB80-13C2-4316-B7BB-96147DAE27C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it-IT" sz="6000" spc="-1" strike="noStrike">
                <a:solidFill>
                  <a:srgbClr val="000000"/>
                </a:solidFill>
                <a:latin typeface="Aptos Display"/>
              </a:rPr>
              <a:t>Fare clic per modificare lo stile del titolo dello schema</a:t>
            </a:r>
            <a:endParaRPr b="0" lang="it-IT" sz="60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it-IT" sz="1200" spc="-1" strike="noStrike">
                <a:solidFill>
                  <a:srgbClr val="787878"/>
                </a:solidFill>
                <a:latin typeface="Aptos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it-IT" sz="1200" spc="-1" strike="noStrike">
                <a:solidFill>
                  <a:srgbClr val="787878"/>
                </a:solidFill>
                <a:latin typeface="Aptos"/>
              </a:rPr>
              <a:t>&lt;data/ora&gt;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&lt;piè di pagina&gt;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it-IT" sz="1200" spc="-1" strike="noStrike">
                <a:solidFill>
                  <a:srgbClr val="787878"/>
                </a:solidFill>
                <a:latin typeface="Apto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99CC9DF-269C-4A5E-B0E1-75F7AA6D9465}" type="slidenum">
              <a:rPr b="0" lang="it-IT" sz="1200" spc="-1" strike="noStrike">
                <a:solidFill>
                  <a:srgbClr val="787878"/>
                </a:solidFill>
                <a:latin typeface="Aptos"/>
              </a:rPr>
              <a:t>&lt;numero&gt;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800" spc="-1" strike="noStrike">
                <a:solidFill>
                  <a:srgbClr val="000000"/>
                </a:solidFill>
                <a:latin typeface="Aptos"/>
              </a:rPr>
              <a:t>Fai clic per modificare il formato del testo della struttura</a:t>
            </a: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2000" spc="-1" strike="noStrike">
                <a:solidFill>
                  <a:srgbClr val="000000"/>
                </a:solidFill>
                <a:latin typeface="Aptos"/>
              </a:rPr>
              <a:t>Secondo livello struttura</a:t>
            </a:r>
            <a:endParaRPr b="0" lang="it-IT" sz="2000" spc="-1" strike="noStrike">
              <a:solidFill>
                <a:srgbClr val="000000"/>
              </a:solidFill>
              <a:latin typeface="Aptos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Terzo livello struttura</a:t>
            </a:r>
            <a:endParaRPr b="0" lang="it-IT" sz="1800" spc="-1" strike="noStrike">
              <a:solidFill>
                <a:srgbClr val="000000"/>
              </a:solidFill>
              <a:latin typeface="Aptos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Quarto livello struttura</a:t>
            </a:r>
            <a:endParaRPr b="0" lang="it-IT" sz="1800" spc="-1" strike="noStrike">
              <a:solidFill>
                <a:srgbClr val="000000"/>
              </a:solidFill>
              <a:latin typeface="Aptos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solidFill>
                  <a:srgbClr val="000000"/>
                </a:solidFill>
                <a:latin typeface="Aptos"/>
              </a:rPr>
              <a:t>Quinto livello struttura</a:t>
            </a:r>
            <a:endParaRPr b="0" lang="it-IT" sz="2000" spc="-1" strike="noStrike">
              <a:solidFill>
                <a:srgbClr val="000000"/>
              </a:solidFill>
              <a:latin typeface="Aptos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solidFill>
                  <a:srgbClr val="000000"/>
                </a:solidFill>
                <a:latin typeface="Aptos"/>
              </a:rPr>
              <a:t>Sesto livello struttura</a:t>
            </a:r>
            <a:endParaRPr b="0" lang="it-IT" sz="2000" spc="-1" strike="noStrike">
              <a:solidFill>
                <a:srgbClr val="000000"/>
              </a:solidFill>
              <a:latin typeface="Aptos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solidFill>
                  <a:srgbClr val="000000"/>
                </a:solidFill>
                <a:latin typeface="Aptos"/>
              </a:rPr>
              <a:t>Settimo livello struttura</a:t>
            </a:r>
            <a:endParaRPr b="0" lang="it-IT" sz="2000" spc="-1" strike="noStrike">
              <a:solidFill>
                <a:srgbClr val="000000"/>
              </a:solidFill>
              <a:latin typeface="Apto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it-IT" sz="4400" spc="-1" strike="noStrike">
                <a:solidFill>
                  <a:srgbClr val="000000"/>
                </a:solidFill>
                <a:latin typeface="Aptos Display"/>
              </a:rPr>
              <a:t>Fare clic per modificare lo stile del titolo dello schema</a:t>
            </a:r>
            <a:endParaRPr b="0" lang="it-IT" sz="44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800" spc="-1" strike="noStrike">
                <a:solidFill>
                  <a:srgbClr val="000000"/>
                </a:solidFill>
                <a:latin typeface="Aptos"/>
              </a:rPr>
              <a:t>Fare clic per modificare gli stili del testo dello schema</a:t>
            </a: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400" spc="-1" strike="noStrike">
                <a:solidFill>
                  <a:srgbClr val="000000"/>
                </a:solidFill>
                <a:latin typeface="Aptos"/>
              </a:rPr>
              <a:t>Secondo livello</a:t>
            </a:r>
            <a:endParaRPr b="0" lang="it-IT" sz="2400" spc="-1" strike="noStrike">
              <a:solidFill>
                <a:srgbClr val="000000"/>
              </a:solidFill>
              <a:latin typeface="Aptos"/>
            </a:endParaRPr>
          </a:p>
          <a:p>
            <a:pPr lvl="2" marL="11430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000" spc="-1" strike="noStrike">
                <a:solidFill>
                  <a:srgbClr val="000000"/>
                </a:solidFill>
                <a:latin typeface="Aptos"/>
              </a:rPr>
              <a:t>Terzo livello</a:t>
            </a:r>
            <a:endParaRPr b="0" lang="it-IT" sz="2000" spc="-1" strike="noStrike">
              <a:solidFill>
                <a:srgbClr val="000000"/>
              </a:solidFill>
              <a:latin typeface="Aptos"/>
            </a:endParaRPr>
          </a:p>
          <a:p>
            <a:pPr lvl="3" marL="16002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Quarto livello</a:t>
            </a:r>
            <a:endParaRPr b="0" lang="it-IT" sz="1800" spc="-1" strike="noStrike">
              <a:solidFill>
                <a:srgbClr val="000000"/>
              </a:solidFill>
              <a:latin typeface="Aptos"/>
            </a:endParaRPr>
          </a:p>
          <a:p>
            <a:pPr lvl="4" marL="20574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Quinto livello</a:t>
            </a:r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it-IT" sz="1200" spc="-1" strike="noStrike">
                <a:solidFill>
                  <a:srgbClr val="787878"/>
                </a:solidFill>
                <a:latin typeface="Aptos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it-IT" sz="1200" spc="-1" strike="noStrike">
                <a:solidFill>
                  <a:srgbClr val="787878"/>
                </a:solidFill>
                <a:latin typeface="Aptos"/>
              </a:rPr>
              <a:t>&lt;data/ora&gt;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&lt;piè di pagina&gt;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it-IT" sz="1200" spc="-1" strike="noStrike">
                <a:solidFill>
                  <a:srgbClr val="787878"/>
                </a:solidFill>
                <a:latin typeface="Apto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B2CEFF8-60E6-4457-B1D2-065209AD4D53}" type="slidenum">
              <a:rPr b="0" lang="it-IT" sz="1200" spc="-1" strike="noStrike">
                <a:solidFill>
                  <a:srgbClr val="787878"/>
                </a:solidFill>
                <a:latin typeface="Aptos"/>
              </a:rPr>
              <a:t>&lt;numero&gt;</a:t>
            </a:fld>
            <a:endParaRPr b="0" lang="en-US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it-IT" sz="1200" spc="-1" strike="noStrike">
                <a:solidFill>
                  <a:srgbClr val="787878"/>
                </a:solidFill>
                <a:latin typeface="Aptos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it-IT" sz="1200" spc="-1" strike="noStrike">
                <a:solidFill>
                  <a:srgbClr val="787878"/>
                </a:solidFill>
                <a:latin typeface="Aptos"/>
              </a:rPr>
              <a:t>&lt;data/ora&gt;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&lt;piè di pagina&gt;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it-IT" sz="1200" spc="-1" strike="noStrike">
                <a:solidFill>
                  <a:srgbClr val="787878"/>
                </a:solidFill>
                <a:latin typeface="Apto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1B9B819-4CD2-4105-AD59-21477D4B6CDB}" type="slidenum">
              <a:rPr b="0" lang="it-IT" sz="1200" spc="-1" strike="noStrike">
                <a:solidFill>
                  <a:srgbClr val="787878"/>
                </a:solidFill>
                <a:latin typeface="Aptos"/>
              </a:rPr>
              <a:t>&lt;numero&gt;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Fai clic per modificare il formato del testo del titolo</a:t>
            </a:r>
            <a:endParaRPr b="0" lang="it-IT" sz="18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800" spc="-1" strike="noStrike">
                <a:solidFill>
                  <a:srgbClr val="000000"/>
                </a:solidFill>
                <a:latin typeface="Aptos"/>
              </a:rPr>
              <a:t>Fai clic per modificare il formato del testo della struttura</a:t>
            </a: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2000" spc="-1" strike="noStrike">
                <a:solidFill>
                  <a:srgbClr val="000000"/>
                </a:solidFill>
                <a:latin typeface="Aptos"/>
              </a:rPr>
              <a:t>Secondo livello struttura</a:t>
            </a:r>
            <a:endParaRPr b="0" lang="it-IT" sz="2000" spc="-1" strike="noStrike">
              <a:solidFill>
                <a:srgbClr val="000000"/>
              </a:solidFill>
              <a:latin typeface="Aptos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Terzo livello struttura</a:t>
            </a:r>
            <a:endParaRPr b="0" lang="it-IT" sz="1800" spc="-1" strike="noStrike">
              <a:solidFill>
                <a:srgbClr val="000000"/>
              </a:solidFill>
              <a:latin typeface="Aptos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Quarto livello struttura</a:t>
            </a:r>
            <a:endParaRPr b="0" lang="it-IT" sz="1800" spc="-1" strike="noStrike">
              <a:solidFill>
                <a:srgbClr val="000000"/>
              </a:solidFill>
              <a:latin typeface="Aptos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solidFill>
                  <a:srgbClr val="000000"/>
                </a:solidFill>
                <a:latin typeface="Aptos"/>
              </a:rPr>
              <a:t>Quinto livello struttura</a:t>
            </a:r>
            <a:endParaRPr b="0" lang="it-IT" sz="2000" spc="-1" strike="noStrike">
              <a:solidFill>
                <a:srgbClr val="000000"/>
              </a:solidFill>
              <a:latin typeface="Aptos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solidFill>
                  <a:srgbClr val="000000"/>
                </a:solidFill>
                <a:latin typeface="Aptos"/>
              </a:rPr>
              <a:t>Sesto livello struttura</a:t>
            </a:r>
            <a:endParaRPr b="0" lang="it-IT" sz="2000" spc="-1" strike="noStrike">
              <a:solidFill>
                <a:srgbClr val="000000"/>
              </a:solidFill>
              <a:latin typeface="Aptos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solidFill>
                  <a:srgbClr val="000000"/>
                </a:solidFill>
                <a:latin typeface="Aptos"/>
              </a:rPr>
              <a:t>Settimo livello struttura</a:t>
            </a:r>
            <a:endParaRPr b="0" lang="it-IT" sz="2000" spc="-1" strike="noStrike">
              <a:solidFill>
                <a:srgbClr val="000000"/>
              </a:solidFill>
              <a:latin typeface="Apto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2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hyperlink" Target="https://circuitdigest.com/microcontroller-projects/interfacing-mpu6050-module-with-arduino" TargetMode="External"/><Relationship Id="rId2" Type="http://schemas.openxmlformats.org/officeDocument/2006/relationships/hyperlink" Target="https://circuitdigest.com/tutorial/what-is-mems-various-mems-devices-and-applications" TargetMode="External"/><Relationship Id="rId3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gif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image" Target="../media/image9.jpeg"/><Relationship Id="rId3" Type="http://schemas.openxmlformats.org/officeDocument/2006/relationships/image" Target="../media/image10.jpeg"/><Relationship Id="rId4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it-IT" sz="6000" spc="-1" strike="noStrike">
                <a:solidFill>
                  <a:srgbClr val="000000"/>
                </a:solidFill>
                <a:latin typeface="Aptos Display"/>
              </a:rPr>
              <a:t>S10 – Sensore MPU6050</a:t>
            </a:r>
            <a:endParaRPr b="0" lang="it-IT" sz="60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subTitle"/>
          </p:nvPr>
        </p:nvSpPr>
        <p:spPr>
          <a:xfrm>
            <a:off x="1523880" y="3602160"/>
            <a:ext cx="9143640" cy="16552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2000"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it-IT" sz="2400" spc="-1" strike="noStrike">
                <a:solidFill>
                  <a:srgbClr val="000000"/>
                </a:solidFill>
                <a:latin typeface="Aptos"/>
              </a:rPr>
              <a:t>Corso di Tecnologie Digitali – Febbraio 2025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it-IT" sz="2400" spc="-1" strike="noStrike">
                <a:solidFill>
                  <a:srgbClr val="000000"/>
                </a:solidFill>
                <a:latin typeface="Aptos"/>
              </a:rPr>
              <a:t>Martina Collecchia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it-IT" sz="2400" spc="-1" strike="noStrike">
                <a:solidFill>
                  <a:srgbClr val="000000"/>
                </a:solidFill>
                <a:latin typeface="Aptos"/>
              </a:rPr>
              <a:t>Vittorio Scirli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125" name="Picture 2" descr=""/>
          <p:cNvPicPr/>
          <p:nvPr/>
        </p:nvPicPr>
        <p:blipFill>
          <a:blip r:embed="rId1"/>
          <a:stretch/>
        </p:blipFill>
        <p:spPr>
          <a:xfrm>
            <a:off x="9289800" y="308160"/>
            <a:ext cx="2579040" cy="2583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Immagine 2" descr=""/>
          <p:cNvPicPr/>
          <p:nvPr/>
        </p:nvPicPr>
        <p:blipFill>
          <a:blip r:embed="rId1"/>
          <a:stretch/>
        </p:blipFill>
        <p:spPr>
          <a:xfrm rot="5400000">
            <a:off x="1045080" y="415440"/>
            <a:ext cx="3936960" cy="5567760"/>
          </a:xfrm>
          <a:prstGeom prst="rect">
            <a:avLst/>
          </a:prstGeom>
          <a:ln w="0">
            <a:noFill/>
          </a:ln>
        </p:spPr>
      </p:pic>
      <p:pic>
        <p:nvPicPr>
          <p:cNvPr id="158" name="Immagine 4" descr="Immagine che contiene testo, schermata, diagramma, linea&#10;&#10;Il contenuto generato dall'IA potrebbe non essere corretto."/>
          <p:cNvPicPr/>
          <p:nvPr/>
        </p:nvPicPr>
        <p:blipFill>
          <a:blip r:embed="rId2"/>
          <a:stretch/>
        </p:blipFill>
        <p:spPr>
          <a:xfrm rot="5400000">
            <a:off x="6823800" y="415440"/>
            <a:ext cx="3936960" cy="5567760"/>
          </a:xfrm>
          <a:prstGeom prst="rect">
            <a:avLst/>
          </a:prstGeom>
          <a:ln w="0">
            <a:noFill/>
          </a:ln>
        </p:spPr>
      </p:pic>
      <p:sp>
        <p:nvSpPr>
          <p:cNvPr id="159" name="CasellaDiTesto 5"/>
          <p:cNvSpPr/>
          <p:nvPr/>
        </p:nvSpPr>
        <p:spPr>
          <a:xfrm>
            <a:off x="622080" y="443160"/>
            <a:ext cx="10350360" cy="51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it-IT" sz="2800" spc="-1" strike="noStrike">
                <a:solidFill>
                  <a:srgbClr val="000000"/>
                </a:solidFill>
                <a:latin typeface="Aptos"/>
              </a:rPr>
              <a:t>Analisi statistica: Distribuzione delle misure  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60" name="CasellaDiTesto 6"/>
          <p:cNvSpPr/>
          <p:nvPr/>
        </p:nvSpPr>
        <p:spPr>
          <a:xfrm>
            <a:off x="725760" y="5477040"/>
            <a:ext cx="10576440" cy="118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Non si osservano differenze significative nelle larghezze delle gaussiane per diversi valori di AFS.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La larghezza sembra non dipendere dal valore centrale della distribuzione.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Si nota un comportamento peggiore per l asse z, probabilmente per differenze strutturali.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Segnaposto contenuto 4" descr="Immagine che contiene testo, diagramma, mappa, numero&#10;&#10;Il contenuto generato dall'IA potrebbe non essere corretto."/>
          <p:cNvPicPr/>
          <p:nvPr/>
        </p:nvPicPr>
        <p:blipFill>
          <a:blip r:embed="rId1"/>
          <a:stretch/>
        </p:blipFill>
        <p:spPr>
          <a:xfrm rot="5400000">
            <a:off x="5492880" y="-183600"/>
            <a:ext cx="5575680" cy="7885080"/>
          </a:xfrm>
          <a:prstGeom prst="rect">
            <a:avLst/>
          </a:prstGeom>
          <a:ln w="0">
            <a:noFill/>
          </a:ln>
        </p:spPr>
      </p:pic>
      <p:sp>
        <p:nvSpPr>
          <p:cNvPr id="162" name="CasellaDiTesto 1"/>
          <p:cNvSpPr/>
          <p:nvPr/>
        </p:nvSpPr>
        <p:spPr>
          <a:xfrm>
            <a:off x="546840" y="339480"/>
            <a:ext cx="10708560" cy="51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it-IT" sz="2800" spc="-1" strike="noStrike">
                <a:solidFill>
                  <a:srgbClr val="000000"/>
                </a:solidFill>
                <a:latin typeface="Aptos"/>
              </a:rPr>
              <a:t>Misura Tilt del sensore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63" name="CasellaDiTesto 6"/>
          <p:cNvSpPr/>
          <p:nvPr/>
        </p:nvSpPr>
        <p:spPr>
          <a:xfrm>
            <a:off x="546840" y="1432800"/>
            <a:ext cx="3647880" cy="4753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Le misure sono state eseguite ruotando il sensore seguendo lo schema del pannello inferiore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Il valore di g misurato (spezzata magenta) è stato ottenuto sommando vettorialmente le componenti dell’accelerazione lungo i 3 assi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Per stabilire l orientazione degli assi ogni asse è considerato «attivo» se contribuisce a 80% o più del modulo dell’accelerazione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Segnaposto contenuto 4" descr="Immagine che contiene testo, diagramma, mappa, numero&#10;&#10;Il contenuto generato dall'IA potrebbe non essere corretto."/>
          <p:cNvPicPr/>
          <p:nvPr/>
        </p:nvPicPr>
        <p:blipFill>
          <a:blip r:embed="rId1"/>
          <a:stretch/>
        </p:blipFill>
        <p:spPr>
          <a:xfrm rot="5400000">
            <a:off x="5492880" y="-183600"/>
            <a:ext cx="5575680" cy="7885080"/>
          </a:xfrm>
          <a:prstGeom prst="rect">
            <a:avLst/>
          </a:prstGeom>
          <a:ln w="0">
            <a:noFill/>
          </a:ln>
        </p:spPr>
      </p:pic>
      <p:sp>
        <p:nvSpPr>
          <p:cNvPr id="165" name="CasellaDiTesto 1"/>
          <p:cNvSpPr/>
          <p:nvPr/>
        </p:nvSpPr>
        <p:spPr>
          <a:xfrm>
            <a:off x="546840" y="339480"/>
            <a:ext cx="10708560" cy="51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it-IT" sz="2800" spc="-1" strike="noStrike">
                <a:solidFill>
                  <a:srgbClr val="000000"/>
                </a:solidFill>
                <a:latin typeface="Aptos"/>
              </a:rPr>
              <a:t>Misura Tilt del sensore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66" name="CasellaDiTesto 6"/>
          <p:cNvSpPr/>
          <p:nvPr/>
        </p:nvSpPr>
        <p:spPr>
          <a:xfrm>
            <a:off x="546840" y="1527120"/>
            <a:ext cx="3487680" cy="4753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Nell’analisi statistica del sensore si è notata la diversa calibrazione degli assi.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Per stabilire la misura di g di ognuno è stata fatta la media dei vari g per le diverse calibrazioni.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Per escludere valori dell’accelerazione dovuti a movimenti rapidi sono stati esclusi quelli  &lt;80% e &gt;120% del valore di g per il singolo asse.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it-IT" sz="4400" spc="-1" strike="noStrike">
                <a:solidFill>
                  <a:srgbClr val="000000"/>
                </a:solidFill>
                <a:latin typeface="Aptos Display"/>
              </a:rPr>
              <a:t>Fonti</a:t>
            </a:r>
            <a:endParaRPr b="0" lang="it-IT" sz="44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it-IT" sz="2800" spc="-1" strike="noStrike" u="sng">
                <a:solidFill>
                  <a:srgbClr val="467886"/>
                </a:solidFill>
                <a:uFillTx/>
                <a:latin typeface="Aptos"/>
                <a:hlinkClick r:id="rId1"/>
              </a:rPr>
              <a:t>Funzionamento interno</a:t>
            </a: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it-IT" sz="2800" spc="-1" strike="noStrike" u="sng">
                <a:solidFill>
                  <a:srgbClr val="467886"/>
                </a:solidFill>
                <a:uFillTx/>
                <a:latin typeface="Aptos"/>
                <a:hlinkClick r:id="rId2"/>
              </a:rPr>
              <a:t>Immagini Accelerometro e Giroscopio</a:t>
            </a: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9543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  <a:buNone/>
            </a:pPr>
            <a:r>
              <a:rPr b="0" lang="it-IT" sz="4400" spc="-1" strike="noStrike">
                <a:solidFill>
                  <a:srgbClr val="000000"/>
                </a:solidFill>
                <a:latin typeface="Aptos Display"/>
              </a:rPr>
              <a:t>Sensore MPU6050</a:t>
            </a:r>
            <a:endParaRPr b="0" lang="it-IT" sz="4400" spc="-1" strike="noStrike">
              <a:solidFill>
                <a:srgbClr val="000000"/>
              </a:solidFill>
              <a:latin typeface="Aptos"/>
            </a:endParaRPr>
          </a:p>
        </p:txBody>
      </p:sp>
      <p:pic>
        <p:nvPicPr>
          <p:cNvPr id="127" name="Immagine 6" descr="Immagine che contiene circuito, testo, Ingegneria elettronica, elettronica&#10;&#10;Il contenuto generato dall'IA potrebbe non essere corretto."/>
          <p:cNvPicPr/>
          <p:nvPr/>
        </p:nvPicPr>
        <p:blipFill>
          <a:blip r:embed="rId1"/>
          <a:stretch/>
        </p:blipFill>
        <p:spPr>
          <a:xfrm>
            <a:off x="7280640" y="2147760"/>
            <a:ext cx="3898440" cy="3555720"/>
          </a:xfrm>
          <a:prstGeom prst="rect">
            <a:avLst/>
          </a:prstGeom>
          <a:ln w="0">
            <a:noFill/>
          </a:ln>
        </p:spPr>
      </p:pic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61560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2000"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it-IT" sz="2800" spc="-1" strike="noStrike">
                <a:solidFill>
                  <a:srgbClr val="000000"/>
                </a:solidFill>
                <a:latin typeface="Aptos"/>
              </a:rPr>
              <a:t>Sensore di tipo MEMS (</a:t>
            </a:r>
            <a:r>
              <a:rPr b="1" lang="it-IT" sz="2800" spc="-1" strike="noStrike">
                <a:solidFill>
                  <a:srgbClr val="121212"/>
                </a:solidFill>
                <a:latin typeface="Lato"/>
              </a:rPr>
              <a:t>Micro-Electro-Mechanical Systems)</a:t>
            </a: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it-IT" sz="2800" spc="-1" strike="noStrike">
                <a:solidFill>
                  <a:srgbClr val="000000"/>
                </a:solidFill>
                <a:latin typeface="Aptos"/>
              </a:rPr>
              <a:t>6 assi, 3 accelerometro, 3 giroscopio</a:t>
            </a: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it-IT" sz="2800" spc="-1" strike="noStrike">
                <a:solidFill>
                  <a:srgbClr val="000000"/>
                </a:solidFill>
                <a:latin typeface="Aptos"/>
              </a:rPr>
              <a:t>Come funziona?</a:t>
            </a: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it-IT" sz="2800" spc="-1" strike="noStrike">
                <a:solidFill>
                  <a:srgbClr val="000000"/>
                </a:solidFill>
                <a:latin typeface="Aptos"/>
              </a:rPr>
              <a:t>Conversione accelerazioni in segnale elettrico</a:t>
            </a: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it-IT" sz="2800" spc="-1" strike="noStrike">
                <a:solidFill>
                  <a:srgbClr val="000000"/>
                </a:solidFill>
                <a:latin typeface="Aptos"/>
              </a:rPr>
              <a:t>Digitalizzazione segnale</a:t>
            </a: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it-IT" sz="2800" spc="-1" strike="noStrike">
              <a:solidFill>
                <a:srgbClr val="000000"/>
              </a:solidFill>
              <a:latin typeface="Apto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838080" y="250200"/>
            <a:ext cx="10515240" cy="7956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84000"/>
          </a:bodyPr>
          <a:p>
            <a:pPr>
              <a:lnSpc>
                <a:spcPct val="90000"/>
              </a:lnSpc>
              <a:buNone/>
            </a:pPr>
            <a:r>
              <a:rPr b="0" lang="it-IT" sz="3600" spc="-1" strike="noStrike">
                <a:solidFill>
                  <a:srgbClr val="000000"/>
                </a:solidFill>
                <a:latin typeface="Aptos Display"/>
              </a:rPr>
              <a:t>Da accelerazione a segnale elettrico: accelerometro</a:t>
            </a:r>
            <a:endParaRPr b="0" lang="it-IT" sz="3600" spc="-1" strike="noStrike">
              <a:solidFill>
                <a:srgbClr val="000000"/>
              </a:solidFill>
              <a:latin typeface="Aptos"/>
            </a:endParaRPr>
          </a:p>
        </p:txBody>
      </p:sp>
      <p:sp>
        <p:nvSpPr>
          <p:cNvPr id="130" name="CasellaDiTesto 9"/>
          <p:cNvSpPr/>
          <p:nvPr/>
        </p:nvSpPr>
        <p:spPr>
          <a:xfrm>
            <a:off x="622080" y="1148040"/>
            <a:ext cx="6928200" cy="5576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</a:rPr>
              <a:t>Misura sfrutta </a:t>
            </a:r>
            <a:r>
              <a:rPr b="1" lang="it-IT" sz="1800" spc="-1" strike="noStrike">
                <a:solidFill>
                  <a:srgbClr val="000000"/>
                </a:solidFill>
                <a:latin typeface="Arial"/>
              </a:rPr>
              <a:t>effetto piezoelettrico: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</a:rPr>
              <a:t>Abilità di alcuni materiali di generare una separazione di carica quando sottoposti ad uno stress meccanico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</a:rPr>
              <a:t>Dentro al sensore sono presenti cristalli, con una struttura formata da dipoli elettrici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</a:rPr>
              <a:t>Se deformati si crea una separazione di carica</a:t>
            </a:r>
            <a:br/>
            <a:r>
              <a:rPr b="0" lang="it-IT" sz="1800" spc="-1" strike="noStrike">
                <a:solidFill>
                  <a:srgbClr val="000000"/>
                </a:solidFill>
                <a:latin typeface="Arial"/>
              </a:rPr>
              <a:t>Cristallo agisce da condensatore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</a:rPr>
              <a:t>L inerzia modifica la distanza tra le piastre, facendo variare la capacità </a:t>
            </a:r>
            <a:r>
              <a:rPr b="0" lang="it-IT" sz="1800" spc="-1" strike="noStrike" baseline="30000">
                <a:solidFill>
                  <a:srgbClr val="202122"/>
                </a:solidFill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202122"/>
                </a:solidFill>
                <a:latin typeface="Arial"/>
              </a:rPr>
              <a:t>Il cristallo si comporta come un </a:t>
            </a:r>
            <a:r>
              <a:rPr b="0" lang="it-IT" sz="1800" spc="-1" strike="noStrike">
                <a:solidFill>
                  <a:srgbClr val="000000"/>
                </a:solidFill>
                <a:latin typeface="Arial"/>
              </a:rPr>
              <a:t>condensatore</a:t>
            </a:r>
            <a:r>
              <a:rPr b="0" lang="it-IT" sz="1800" spc="-1" strike="noStrike">
                <a:solidFill>
                  <a:srgbClr val="202122"/>
                </a:solidFill>
                <a:latin typeface="Arial"/>
              </a:rPr>
              <a:t> al quale è stata applicata una differenza di potenziale.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202122"/>
                </a:solidFill>
                <a:latin typeface="Arial"/>
              </a:rPr>
              <a:t>Se le due facce vengono collegate tramite un circuito esterno viene generata una </a:t>
            </a:r>
            <a:r>
              <a:rPr b="0" lang="it-IT" sz="1800" spc="-1" strike="noStrike">
                <a:solidFill>
                  <a:srgbClr val="000000"/>
                </a:solidFill>
                <a:latin typeface="Arial"/>
              </a:rPr>
              <a:t>corrente elettrica</a:t>
            </a:r>
            <a:r>
              <a:rPr b="0" lang="it-IT" sz="1800" spc="-1" strike="noStrike">
                <a:solidFill>
                  <a:srgbClr val="202122"/>
                </a:solidFill>
                <a:latin typeface="Arial"/>
              </a:rPr>
              <a:t>, detta corrente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202122"/>
                </a:solidFill>
                <a:latin typeface="Arial"/>
              </a:rPr>
              <a:t>piezoelettrica. Si ottiene un segnale </a:t>
            </a:r>
            <a:r>
              <a:rPr b="1" lang="it-IT" sz="1800" spc="-1" strike="noStrike">
                <a:solidFill>
                  <a:srgbClr val="202122"/>
                </a:solidFill>
                <a:latin typeface="Arial"/>
              </a:rPr>
              <a:t>analogico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131" name="Segnaposto contenuto 18" descr="Immagine che contiene testo, schermata, diagramma, linea&#10;&#10;Il contenuto generato dall'IA potrebbe non essere corretto."/>
          <p:cNvPicPr/>
          <p:nvPr/>
        </p:nvPicPr>
        <p:blipFill>
          <a:blip r:embed="rId1"/>
          <a:stretch/>
        </p:blipFill>
        <p:spPr>
          <a:xfrm>
            <a:off x="7682760" y="983520"/>
            <a:ext cx="3547080" cy="2175480"/>
          </a:xfrm>
          <a:prstGeom prst="rect">
            <a:avLst/>
          </a:prstGeom>
          <a:ln w="0">
            <a:noFill/>
          </a:ln>
        </p:spPr>
      </p:pic>
      <p:pic>
        <p:nvPicPr>
          <p:cNvPr id="132" name="Immagine 20" descr="Immagine che contiene testo, diagramma, schermata, linea&#10;&#10;Il contenuto generato dall'IA potrebbe non essere corretto."/>
          <p:cNvPicPr/>
          <p:nvPr/>
        </p:nvPicPr>
        <p:blipFill>
          <a:blip r:embed="rId2"/>
          <a:stretch/>
        </p:blipFill>
        <p:spPr>
          <a:xfrm>
            <a:off x="7304760" y="3774960"/>
            <a:ext cx="4048560" cy="2175480"/>
          </a:xfrm>
          <a:prstGeom prst="rect">
            <a:avLst/>
          </a:prstGeom>
          <a:ln w="0">
            <a:noFill/>
          </a:ln>
        </p:spPr>
      </p:pic>
      <mc:AlternateContent>
        <mc:Choice xmlns:a14="http://schemas.microsoft.com/office/drawing/2010/main" Requires="a14">
          <p:sp>
            <p:nvSpPr>
              <p:cNvPr id="133" name="CasellaDiTesto 21"/>
              <p:cNvSpPr txBox="1"/>
              <p:nvPr/>
            </p:nvSpPr>
            <p:spPr>
              <a:xfrm>
                <a:off x="13348080" y="330840"/>
                <a:ext cx="1008360" cy="63432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𝐶</m:t>
                    </m:r>
                    <m:r>
                      <m:t xml:space="preserve">=</m:t>
                    </m:r>
                    <m:f>
                      <m:num>
                        <m:r>
                          <m:t xml:space="preserve">𝜀</m:t>
                        </m:r>
                        <m:r>
                          <m:t xml:space="preserve">𝐴</m:t>
                        </m:r>
                      </m:num>
                      <m:den>
                        <m:r>
                          <m:t xml:space="preserve">𝑑</m:t>
                        </m:r>
                      </m:den>
                    </m:f>
                  </m:oMath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838080" y="250200"/>
            <a:ext cx="10515240" cy="7956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84000"/>
          </a:bodyPr>
          <a:p>
            <a:pPr>
              <a:lnSpc>
                <a:spcPct val="90000"/>
              </a:lnSpc>
              <a:buNone/>
            </a:pPr>
            <a:r>
              <a:rPr b="0" lang="it-IT" sz="3600" spc="-1" strike="noStrike">
                <a:solidFill>
                  <a:srgbClr val="000000"/>
                </a:solidFill>
                <a:latin typeface="Aptos Display"/>
              </a:rPr>
              <a:t>Da accelerazione a segnale elettrico: accelerometro</a:t>
            </a:r>
            <a:endParaRPr b="0" lang="it-IT" sz="3600" spc="-1" strike="noStrike">
              <a:solidFill>
                <a:srgbClr val="000000"/>
              </a:solidFill>
              <a:latin typeface="Aptos"/>
            </a:endParaRPr>
          </a:p>
        </p:txBody>
      </p:sp>
      <p:pic>
        <p:nvPicPr>
          <p:cNvPr id="135" name="Segnaposto contenuto 6" descr="Immagine che contiene diagramma, cerchio, testo, schermata&#10;&#10;Il contenuto generato dall'IA potrebbe non essere corretto."/>
          <p:cNvPicPr/>
          <p:nvPr/>
        </p:nvPicPr>
        <p:blipFill>
          <a:blip r:embed="rId1"/>
          <a:stretch/>
        </p:blipFill>
        <p:spPr>
          <a:xfrm>
            <a:off x="6653880" y="3812040"/>
            <a:ext cx="5152680" cy="3936600"/>
          </a:xfrm>
          <a:prstGeom prst="rect">
            <a:avLst/>
          </a:prstGeom>
          <a:ln w="0">
            <a:noFill/>
          </a:ln>
        </p:spPr>
      </p:pic>
      <p:pic>
        <p:nvPicPr>
          <p:cNvPr id="136" name="Immagine 4" descr="Immagine che contiene diagramma, testo, Disegno tecnico, Piano&#10;&#10;Il contenuto generato dall'IA potrebbe non essere corretto."/>
          <p:cNvPicPr/>
          <p:nvPr/>
        </p:nvPicPr>
        <p:blipFill>
          <a:blip r:embed="rId2"/>
          <a:stretch/>
        </p:blipFill>
        <p:spPr>
          <a:xfrm>
            <a:off x="7419240" y="1148040"/>
            <a:ext cx="3621960" cy="2433960"/>
          </a:xfrm>
          <a:prstGeom prst="rect">
            <a:avLst/>
          </a:prstGeom>
          <a:ln w="0">
            <a:noFill/>
          </a:ln>
        </p:spPr>
      </p:pic>
      <p:sp>
        <p:nvSpPr>
          <p:cNvPr id="137" name="CasellaDiTesto 9"/>
          <p:cNvSpPr/>
          <p:nvPr/>
        </p:nvSpPr>
        <p:spPr>
          <a:xfrm>
            <a:off x="622080" y="1148040"/>
            <a:ext cx="6928200" cy="530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</a:rPr>
              <a:t>Misura sfrutta </a:t>
            </a:r>
            <a:r>
              <a:rPr b="1" lang="it-IT" sz="1800" spc="-1" strike="noStrike">
                <a:solidFill>
                  <a:srgbClr val="000000"/>
                </a:solidFill>
                <a:latin typeface="Arial"/>
              </a:rPr>
              <a:t>effetto piezoelettrico: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</a:rPr>
              <a:t>Abilità di alcuni materiali di generare una separazione di carica quando sottoposti ad uno stress meccanico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</a:rPr>
              <a:t>Dentro al sensore sono presenti cristalli, con una struttura formata da dipoli elettrici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</a:rPr>
              <a:t>Se deformati si crea una separazione di carica</a:t>
            </a:r>
            <a:br/>
            <a:r>
              <a:rPr b="0" lang="it-IT" sz="1800" spc="-1" strike="noStrike">
                <a:solidFill>
                  <a:srgbClr val="000000"/>
                </a:solidFill>
                <a:latin typeface="Arial"/>
              </a:rPr>
              <a:t>Cristallo agisce da condensatore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rial"/>
              </a:rPr>
              <a:t>L inerzia modifica la distanza tra le piastre, facendo variare la capacità </a:t>
            </a:r>
            <a:r>
              <a:rPr b="0" lang="it-IT" sz="1800" spc="-1" strike="noStrike" baseline="30000">
                <a:solidFill>
                  <a:srgbClr val="202122"/>
                </a:solidFill>
                <a:latin typeface="Arial"/>
              </a:rPr>
              <a:t>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202122"/>
                </a:solidFill>
                <a:latin typeface="Arial"/>
              </a:rPr>
              <a:t>Il cristallo si comporta come un </a:t>
            </a:r>
            <a:r>
              <a:rPr b="0" lang="it-IT" sz="1800" spc="-1" strike="noStrike">
                <a:solidFill>
                  <a:srgbClr val="000000"/>
                </a:solidFill>
                <a:latin typeface="Arial"/>
              </a:rPr>
              <a:t>condensatore</a:t>
            </a:r>
            <a:r>
              <a:rPr b="0" lang="it-IT" sz="1800" spc="-1" strike="noStrike">
                <a:solidFill>
                  <a:srgbClr val="202122"/>
                </a:solidFill>
                <a:latin typeface="Arial"/>
              </a:rPr>
              <a:t> al quale è stata applicata una differenza di potenziale.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202122"/>
                </a:solidFill>
                <a:latin typeface="Arial"/>
              </a:rPr>
              <a:t>Se le due facce vengono collegate tramite un circuito esterno viene generata una </a:t>
            </a:r>
            <a:r>
              <a:rPr b="0" lang="it-IT" sz="1800" spc="-1" strike="noStrike">
                <a:solidFill>
                  <a:srgbClr val="000000"/>
                </a:solidFill>
                <a:latin typeface="Arial"/>
              </a:rPr>
              <a:t>corrente elettrica</a:t>
            </a:r>
            <a:r>
              <a:rPr b="0" lang="it-IT" sz="1800" spc="-1" strike="noStrike">
                <a:solidFill>
                  <a:srgbClr val="202122"/>
                </a:solidFill>
                <a:latin typeface="Arial"/>
              </a:rPr>
              <a:t>, detta corrente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202122"/>
                </a:solidFill>
                <a:latin typeface="Arial"/>
              </a:rPr>
              <a:t>piezoelettrica. Si ottiene un segnale </a:t>
            </a:r>
            <a:r>
              <a:rPr b="1" lang="it-IT" sz="1800" spc="-1" strike="noStrike">
                <a:solidFill>
                  <a:srgbClr val="202122"/>
                </a:solidFill>
                <a:latin typeface="Arial"/>
              </a:rPr>
              <a:t>analogico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6998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78000"/>
          </a:bodyPr>
          <a:p>
            <a:pPr>
              <a:lnSpc>
                <a:spcPct val="90000"/>
              </a:lnSpc>
              <a:buNone/>
            </a:pPr>
            <a:r>
              <a:rPr b="0" lang="it-IT" sz="3600" spc="-1" strike="noStrike">
                <a:solidFill>
                  <a:srgbClr val="000000"/>
                </a:solidFill>
                <a:latin typeface="Aptos Display"/>
              </a:rPr>
              <a:t>Da accelerazione a segnale elettrico: giroscopio</a:t>
            </a:r>
            <a:endParaRPr b="0" lang="it-IT" sz="3600" spc="-1" strike="noStrike">
              <a:solidFill>
                <a:srgbClr val="000000"/>
              </a:solidFill>
              <a:latin typeface="Aptos"/>
            </a:endParaRPr>
          </a:p>
        </p:txBody>
      </p:sp>
      <p:pic>
        <p:nvPicPr>
          <p:cNvPr id="139" name="Segnaposto contenuto 4" descr="Immagine che contiene diagramma, design&#10;&#10;Il contenuto generato dall'IA potrebbe non essere corretto."/>
          <p:cNvPicPr/>
          <p:nvPr/>
        </p:nvPicPr>
        <p:blipFill>
          <a:blip r:embed="rId1"/>
          <a:stretch/>
        </p:blipFill>
        <p:spPr>
          <a:xfrm>
            <a:off x="-347760" y="1868040"/>
            <a:ext cx="5800320" cy="3464640"/>
          </a:xfrm>
          <a:prstGeom prst="rect">
            <a:avLst/>
          </a:prstGeom>
          <a:ln w="0">
            <a:noFill/>
          </a:ln>
        </p:spPr>
      </p:pic>
      <p:sp>
        <p:nvSpPr>
          <p:cNvPr id="140" name="CasellaDiTesto 6"/>
          <p:cNvSpPr/>
          <p:nvPr/>
        </p:nvSpPr>
        <p:spPr>
          <a:xfrm>
            <a:off x="5731560" y="1868040"/>
            <a:ext cx="5800320" cy="6673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Misura sfrutta </a:t>
            </a:r>
            <a:r>
              <a:rPr b="1" lang="it-IT" sz="1800" spc="-1" strike="noStrike">
                <a:solidFill>
                  <a:srgbClr val="000000"/>
                </a:solidFill>
                <a:latin typeface="Aptos"/>
              </a:rPr>
              <a:t>effetto Coriolis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Quando il sensore è a riposo le masse sospese vibrano spontaneamente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Quando è in movimento l effetto Coriolis fa spostare le masse perpendicolarmente rispetto alla direzione iniziale di oscillazione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Lo spostamento negli assi ortogonali alla rotazione modifica le distanze dei materiali piezoelettrici, e quindi genera un segnale analogico 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asellaDiTesto 1"/>
          <p:cNvSpPr/>
          <p:nvPr/>
        </p:nvSpPr>
        <p:spPr>
          <a:xfrm>
            <a:off x="772920" y="157680"/>
            <a:ext cx="9709200" cy="57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it-IT" sz="3200" spc="-1" strike="noStrike">
                <a:solidFill>
                  <a:srgbClr val="000000"/>
                </a:solidFill>
                <a:latin typeface="Aptos"/>
              </a:rPr>
              <a:t>Conversione al digitale 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42" name="CasellaDiTesto 2"/>
          <p:cNvSpPr/>
          <p:nvPr/>
        </p:nvSpPr>
        <p:spPr>
          <a:xfrm>
            <a:off x="772920" y="816480"/>
            <a:ext cx="10548360" cy="1106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Utilizzando un </a:t>
            </a:r>
            <a:r>
              <a:rPr b="1" lang="it-IT" sz="1800" spc="-1" strike="noStrike">
                <a:solidFill>
                  <a:srgbClr val="000000"/>
                </a:solidFill>
                <a:latin typeface="Aptos"/>
              </a:rPr>
              <a:t>ADC </a:t>
            </a: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di tipo </a:t>
            </a:r>
            <a:r>
              <a:rPr b="1" lang="it-IT" sz="1800" spc="-1" strike="noStrike">
                <a:solidFill>
                  <a:srgbClr val="000000"/>
                </a:solidFill>
                <a:latin typeface="Aptos"/>
              </a:rPr>
              <a:t>SAR (Convertitore Analogico-Digitale)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Caratteristiche tecniche ADC del MPU6050</a:t>
            </a:r>
            <a:endParaRPr b="0" lang="en-US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Sample rate fino a 8kHz</a:t>
            </a:r>
            <a:endParaRPr b="0" lang="en-US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Risoluzione a 16bit, l output varia da -32768 a +32767</a:t>
            </a:r>
            <a:endParaRPr b="0" lang="en-US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Conversione simultanea: gli ADC lavorano in parallelo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it-IT" sz="1800" spc="-1" strike="noStrike">
                <a:solidFill>
                  <a:srgbClr val="000000"/>
                </a:solidFill>
                <a:latin typeface="Aptos"/>
              </a:rPr>
              <a:t>SAR (Successive Approximation Register) </a:t>
            </a: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a 16 bit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Assegna i bit utilizzando un </a:t>
            </a:r>
            <a:r>
              <a:rPr b="1" lang="it-IT" sz="1800" spc="-1" strike="noStrike">
                <a:solidFill>
                  <a:srgbClr val="000000"/>
                </a:solidFill>
                <a:latin typeface="Aptos"/>
              </a:rPr>
              <a:t>comparatore, che inizia a confrontare i segnali a metà del bit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Un comparatore è un OpAmp configurato come comparatore, senza retroazione (in modo da saturarsi)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Ha 2 ingressi</a:t>
            </a:r>
            <a:endParaRPr b="0" lang="en-US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Vin: segnale analogico da convertire-----</a:t>
            </a:r>
            <a:r>
              <a:rPr b="0" lang="it-IT" sz="1800" spc="-1" strike="noStrike">
                <a:solidFill>
                  <a:srgbClr val="000000"/>
                </a:solidFill>
                <a:latin typeface="Wingdings"/>
              </a:rPr>
              <a:t></a:t>
            </a: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 ingresso Non invertente</a:t>
            </a:r>
            <a:endParaRPr b="0" lang="en-US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Vdac: tensione generata dal </a:t>
            </a:r>
            <a:r>
              <a:rPr b="1" lang="it-IT" sz="1800" spc="-1" strike="noStrike">
                <a:solidFill>
                  <a:srgbClr val="000000"/>
                </a:solidFill>
                <a:latin typeface="Aptos"/>
              </a:rPr>
              <a:t>DAC (Digital to Analog converter) </a:t>
            </a: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---</a:t>
            </a:r>
            <a:r>
              <a:rPr b="0" lang="it-IT" sz="1800" spc="-1" strike="noStrike">
                <a:solidFill>
                  <a:srgbClr val="000000"/>
                </a:solidFill>
                <a:latin typeface="Wingdings"/>
              </a:rPr>
              <a:t></a:t>
            </a: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 ingresso Invertente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Il differenziale Vin – Vdac viene amplificato dall OpAmp</a:t>
            </a:r>
            <a:endParaRPr b="0" lang="en-US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&gt;  0   -----</a:t>
            </a:r>
            <a:r>
              <a:rPr b="0" lang="it-IT" sz="1800" spc="-1" strike="noStrike">
                <a:solidFill>
                  <a:srgbClr val="000000"/>
                </a:solidFill>
                <a:latin typeface="Wingdings"/>
              </a:rPr>
              <a:t></a:t>
            </a: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  l uscita viene amplificata e satura a Vcc (alimentazione OpAmp)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                </a:t>
            </a: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---</a:t>
            </a:r>
            <a:r>
              <a:rPr b="0" lang="it-IT" sz="1800" spc="-1" strike="noStrike">
                <a:solidFill>
                  <a:srgbClr val="000000"/>
                </a:solidFill>
                <a:latin typeface="Wingdings"/>
              </a:rPr>
              <a:t></a:t>
            </a: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viene associato il bit 1</a:t>
            </a:r>
            <a:endParaRPr b="0" lang="en-US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&lt;  0   -----</a:t>
            </a:r>
            <a:r>
              <a:rPr b="0" lang="it-IT" sz="1800" spc="-1" strike="noStrike">
                <a:solidFill>
                  <a:srgbClr val="000000"/>
                </a:solidFill>
                <a:latin typeface="Wingdings"/>
              </a:rPr>
              <a:t></a:t>
            </a: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 l uscita satura ad alimentazione negativa (0V)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                </a:t>
            </a: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---</a:t>
            </a:r>
            <a:r>
              <a:rPr b="0" lang="it-IT" sz="1800" spc="-1" strike="noStrike">
                <a:solidFill>
                  <a:srgbClr val="000000"/>
                </a:solidFill>
                <a:latin typeface="Wingdings"/>
              </a:rPr>
              <a:t></a:t>
            </a: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viene associato il bit 0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Il processo viene iterato fino ad esaurire i 16bit, ora il segnale può essere letto da I2C.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asellaDiTesto 2"/>
          <p:cNvSpPr/>
          <p:nvPr/>
        </p:nvSpPr>
        <p:spPr>
          <a:xfrm>
            <a:off x="622080" y="205200"/>
            <a:ext cx="8502480" cy="63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it-IT" sz="3600" spc="-1" strike="noStrike">
                <a:solidFill>
                  <a:srgbClr val="000000"/>
                </a:solidFill>
                <a:latin typeface="Aptos"/>
              </a:rPr>
              <a:t>Set up sperimentale: ENRICO-S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144" name="Immagine 4" descr="Immagine che contiene testo, schermata, design&#10;&#10;Il contenuto generato dall'IA potrebbe non essere corretto."/>
          <p:cNvPicPr/>
          <p:nvPr/>
        </p:nvPicPr>
        <p:blipFill>
          <a:blip r:embed="rId1"/>
          <a:stretch/>
        </p:blipFill>
        <p:spPr>
          <a:xfrm>
            <a:off x="4572000" y="3358800"/>
            <a:ext cx="7196040" cy="3516480"/>
          </a:xfrm>
          <a:prstGeom prst="rect">
            <a:avLst/>
          </a:prstGeom>
          <a:ln w="0">
            <a:noFill/>
          </a:ln>
        </p:spPr>
      </p:pic>
      <p:sp>
        <p:nvSpPr>
          <p:cNvPr id="145" name="CasellaDiTesto 7"/>
          <p:cNvSpPr/>
          <p:nvPr/>
        </p:nvSpPr>
        <p:spPr>
          <a:xfrm>
            <a:off x="306720" y="829080"/>
            <a:ext cx="8380080" cy="25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it-IT" sz="2000" spc="-1" strike="noStrike">
                <a:solidFill>
                  <a:srgbClr val="000000"/>
                </a:solidFill>
                <a:latin typeface="Aptos"/>
              </a:rPr>
              <a:t>E</a:t>
            </a:r>
            <a:r>
              <a:rPr b="0" lang="it-IT" sz="2000" spc="-1" strike="noStrike">
                <a:solidFill>
                  <a:srgbClr val="000000"/>
                </a:solidFill>
                <a:latin typeface="Aptos"/>
              </a:rPr>
              <a:t>mbedded </a:t>
            </a:r>
            <a:r>
              <a:rPr b="1" lang="it-IT" sz="2000" spc="-1" strike="noStrike">
                <a:solidFill>
                  <a:srgbClr val="000000"/>
                </a:solidFill>
                <a:latin typeface="Aptos"/>
              </a:rPr>
              <a:t>N</a:t>
            </a:r>
            <a:r>
              <a:rPr b="0" lang="it-IT" sz="2000" spc="-1" strike="noStrike">
                <a:solidFill>
                  <a:srgbClr val="000000"/>
                </a:solidFill>
                <a:latin typeface="Aptos"/>
              </a:rPr>
              <a:t>ANO for </a:t>
            </a:r>
            <a:r>
              <a:rPr b="1" lang="it-IT" sz="2000" spc="-1" strike="noStrike">
                <a:solidFill>
                  <a:srgbClr val="000000"/>
                </a:solidFill>
                <a:latin typeface="Aptos"/>
              </a:rPr>
              <a:t>R</a:t>
            </a:r>
            <a:r>
              <a:rPr b="0" lang="it-IT" sz="2000" spc="-1" strike="noStrike">
                <a:solidFill>
                  <a:srgbClr val="000000"/>
                </a:solidFill>
                <a:latin typeface="Aptos"/>
              </a:rPr>
              <a:t>ecording and </a:t>
            </a:r>
            <a:r>
              <a:rPr b="1" lang="it-IT" sz="2000" spc="-1" strike="noStrike">
                <a:solidFill>
                  <a:srgbClr val="000000"/>
                </a:solidFill>
                <a:latin typeface="Aptos"/>
              </a:rPr>
              <a:t>I</a:t>
            </a:r>
            <a:r>
              <a:rPr b="0" lang="it-IT" sz="2000" spc="-1" strike="noStrike">
                <a:solidFill>
                  <a:srgbClr val="000000"/>
                </a:solidFill>
                <a:latin typeface="Aptos"/>
              </a:rPr>
              <a:t>nterfacing </a:t>
            </a:r>
            <a:r>
              <a:rPr b="1" lang="it-IT" sz="2000" spc="-1" strike="noStrike">
                <a:solidFill>
                  <a:srgbClr val="000000"/>
                </a:solidFill>
                <a:latin typeface="Aptos"/>
              </a:rPr>
              <a:t>C</a:t>
            </a:r>
            <a:r>
              <a:rPr b="0" lang="it-IT" sz="2000" spc="-1" strike="noStrike">
                <a:solidFill>
                  <a:srgbClr val="000000"/>
                </a:solidFill>
                <a:latin typeface="Aptos"/>
              </a:rPr>
              <a:t>onnected </a:t>
            </a:r>
            <a:r>
              <a:rPr b="1" lang="it-IT" sz="2000" spc="-1" strike="noStrike">
                <a:solidFill>
                  <a:srgbClr val="000000"/>
                </a:solidFill>
                <a:latin typeface="Aptos"/>
              </a:rPr>
              <a:t>O</a:t>
            </a:r>
            <a:r>
              <a:rPr b="0" lang="it-IT" sz="2000" spc="-1" strike="noStrike">
                <a:solidFill>
                  <a:srgbClr val="000000"/>
                </a:solidFill>
                <a:latin typeface="Aptos"/>
              </a:rPr>
              <a:t>bjects – </a:t>
            </a:r>
            <a:r>
              <a:rPr b="1" lang="it-IT" sz="2000" spc="-1" strike="noStrike">
                <a:solidFill>
                  <a:srgbClr val="000000"/>
                </a:solidFill>
                <a:latin typeface="Aptos"/>
              </a:rPr>
              <a:t>S</a:t>
            </a:r>
            <a:r>
              <a:rPr b="0" lang="it-IT" sz="2000" spc="-1" strike="noStrike">
                <a:solidFill>
                  <a:srgbClr val="000000"/>
                </a:solidFill>
                <a:latin typeface="Aptos"/>
              </a:rPr>
              <a:t>tandalone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2000" spc="-1" strike="noStrike">
                <a:solidFill>
                  <a:srgbClr val="000000"/>
                </a:solidFill>
                <a:latin typeface="Aptos"/>
              </a:rPr>
              <a:t>Per agevolare la presa dati si è costruito un sistema di misura automatizzato tramite Arduino NANO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2000" spc="-1" strike="noStrike">
                <a:solidFill>
                  <a:srgbClr val="000000"/>
                </a:solidFill>
                <a:latin typeface="Aptos"/>
              </a:rPr>
              <a:t>Permettendo di leggere 2 sensori contemporaneamente sfruttando l architettura multi-slave di I2C.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2000" spc="-1" strike="noStrike">
                <a:solidFill>
                  <a:srgbClr val="000000"/>
                </a:solidFill>
                <a:latin typeface="Aptos"/>
              </a:rPr>
              <a:t>I dati vengono  salvati su scheda SD collegata tramite bus SPI.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146" name="Immagine 11" descr="Immagine che contiene elettronica, Ingegneria elettronica, Componente di circuito, Componente elettrico&#10;&#10;Il contenuto generato dall'IA potrebbe non essere corretto."/>
          <p:cNvPicPr/>
          <p:nvPr/>
        </p:nvPicPr>
        <p:blipFill>
          <a:blip r:embed="rId2"/>
          <a:stretch/>
        </p:blipFill>
        <p:spPr>
          <a:xfrm>
            <a:off x="311040" y="3489480"/>
            <a:ext cx="3904560" cy="2910240"/>
          </a:xfrm>
          <a:prstGeom prst="rect">
            <a:avLst/>
          </a:prstGeom>
          <a:ln w="0">
            <a:noFill/>
          </a:ln>
        </p:spPr>
      </p:pic>
      <p:pic>
        <p:nvPicPr>
          <p:cNvPr id="147" name="Immagine 15" descr="Immagine che contiene elettronica, Ingegneria elettronica, Componente di circuito, Componente elettrico&#10;&#10;Il contenuto generato dall'IA potrebbe non essere corretto."/>
          <p:cNvPicPr/>
          <p:nvPr/>
        </p:nvPicPr>
        <p:blipFill>
          <a:blip r:embed="rId3"/>
          <a:stretch/>
        </p:blipFill>
        <p:spPr>
          <a:xfrm>
            <a:off x="8374320" y="205200"/>
            <a:ext cx="3622320" cy="2376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Segnaposto contenuto 4" descr="Immagine che contiene testo, diagramma, numero, Parallelo&#10;&#10;Il contenuto generato dall'IA potrebbe non essere corretto."/>
          <p:cNvPicPr/>
          <p:nvPr/>
        </p:nvPicPr>
        <p:blipFill>
          <a:blip r:embed="rId1"/>
          <a:stretch/>
        </p:blipFill>
        <p:spPr>
          <a:xfrm rot="5400000">
            <a:off x="6932160" y="-852840"/>
            <a:ext cx="3299040" cy="5589360"/>
          </a:xfrm>
          <a:prstGeom prst="rect">
            <a:avLst/>
          </a:prstGeom>
          <a:ln w="0">
            <a:noFill/>
          </a:ln>
        </p:spPr>
      </p:pic>
      <p:sp>
        <p:nvSpPr>
          <p:cNvPr id="149" name="CasellaDiTesto 2"/>
          <p:cNvSpPr/>
          <p:nvPr/>
        </p:nvSpPr>
        <p:spPr>
          <a:xfrm>
            <a:off x="603360" y="301680"/>
            <a:ext cx="10208880" cy="57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it-IT" sz="3200" spc="-1" strike="noStrike">
                <a:solidFill>
                  <a:srgbClr val="000000"/>
                </a:solidFill>
                <a:latin typeface="Aptos"/>
              </a:rPr>
              <a:t>Analisi Statistica Sensore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50" name="CasellaDiTesto 6"/>
          <p:cNvSpPr/>
          <p:nvPr/>
        </p:nvSpPr>
        <p:spPr>
          <a:xfrm>
            <a:off x="603360" y="1065240"/>
            <a:ext cx="4486680" cy="557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Misura variando </a:t>
            </a:r>
            <a:r>
              <a:rPr b="1" lang="it-IT" sz="1800" spc="-1" strike="noStrike">
                <a:solidFill>
                  <a:srgbClr val="000000"/>
                </a:solidFill>
                <a:latin typeface="Aptos"/>
              </a:rPr>
              <a:t>AFS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Non si notano differenze significative al variare del fondo scala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Misura variando </a:t>
            </a:r>
            <a:r>
              <a:rPr b="1" lang="it-IT" sz="1800" spc="-1" strike="noStrike">
                <a:solidFill>
                  <a:srgbClr val="000000"/>
                </a:solidFill>
                <a:latin typeface="Aptos"/>
              </a:rPr>
              <a:t>Assi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I valori di g sono sensibilmente diversi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Indica la presenza di un bias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Per le conversioni abbiamo posto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1g =9.80665 m/s</a:t>
            </a:r>
            <a:r>
              <a:rPr b="0" lang="it-IT" sz="1800" spc="-1" strike="noStrike" baseline="33000">
                <a:solidFill>
                  <a:srgbClr val="000000"/>
                </a:solidFill>
                <a:latin typeface="Aptos"/>
              </a:rPr>
              <a:t>2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it-IT" sz="1800" spc="-1" strike="noStrike">
                <a:solidFill>
                  <a:srgbClr val="000000"/>
                </a:solidFill>
                <a:latin typeface="Aptos"/>
              </a:rPr>
              <a:t>Confronto con costruttore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  <a:ea typeface="Microsoft YaHei"/>
              </a:rPr>
              <a:t>Il bias rilevato è entro la deviazione standard (</a:t>
            </a: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Source Code Pro Black"/>
              </a:rPr>
              <a:t>±</a:t>
            </a: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3%) fornita, può essere migliorato con calibrazione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</p:txBody>
      </p:sp>
      <p:pic>
        <p:nvPicPr>
          <p:cNvPr id="151" name="Immagine 7" descr="Immagine che contiene testo, numero, calligrafia, Parallelo&#10;&#10;Il contenuto generato dall'IA potrebbe non essere corretto."/>
          <p:cNvPicPr/>
          <p:nvPr/>
        </p:nvPicPr>
        <p:blipFill>
          <a:blip r:embed="rId2"/>
          <a:stretch/>
        </p:blipFill>
        <p:spPr>
          <a:xfrm rot="5400000">
            <a:off x="6932160" y="2446200"/>
            <a:ext cx="3299040" cy="5589360"/>
          </a:xfrm>
          <a:prstGeom prst="rect">
            <a:avLst/>
          </a:prstGeom>
          <a:ln w="0">
            <a:noFill/>
          </a:ln>
        </p:spPr>
      </p:pic>
      <p:sp>
        <p:nvSpPr>
          <p:cNvPr id="152" name="CasellaDiTesto 8"/>
          <p:cNvSpPr/>
          <p:nvPr/>
        </p:nvSpPr>
        <p:spPr>
          <a:xfrm rot="16200000">
            <a:off x="4772520" y="1750320"/>
            <a:ext cx="173412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POMBIA (NO)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3" name="CasellaDiTesto 9"/>
          <p:cNvSpPr/>
          <p:nvPr/>
        </p:nvSpPr>
        <p:spPr>
          <a:xfrm rot="16200000">
            <a:off x="4590720" y="4653720"/>
            <a:ext cx="22903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AULLA  LUNIGIANA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Segnaposto contenuto 4" descr="Immagine che contiene testo, numero, Parallelo, linea&#10;&#10;Il contenuto generato dall'IA potrebbe non essere corretto."/>
          <p:cNvPicPr/>
          <p:nvPr/>
        </p:nvPicPr>
        <p:blipFill>
          <a:blip r:embed="rId1"/>
          <a:stretch/>
        </p:blipFill>
        <p:spPr>
          <a:xfrm rot="5400000">
            <a:off x="4857120" y="-330840"/>
            <a:ext cx="5706720" cy="8070120"/>
          </a:xfrm>
          <a:prstGeom prst="rect">
            <a:avLst/>
          </a:prstGeom>
          <a:ln w="0">
            <a:noFill/>
          </a:ln>
        </p:spPr>
      </p:pic>
      <p:sp>
        <p:nvSpPr>
          <p:cNvPr id="155" name="CasellaDiTesto 1"/>
          <p:cNvSpPr/>
          <p:nvPr/>
        </p:nvSpPr>
        <p:spPr>
          <a:xfrm>
            <a:off x="678600" y="300240"/>
            <a:ext cx="9416880" cy="516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it-IT" sz="2800" spc="-1" strike="noStrike">
                <a:solidFill>
                  <a:srgbClr val="000000"/>
                </a:solidFill>
                <a:latin typeface="Aptos"/>
              </a:rPr>
              <a:t>Tilt e Bias in base alla temperatura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156" name="CasellaDiTesto 2"/>
          <p:cNvSpPr/>
          <p:nvPr/>
        </p:nvSpPr>
        <p:spPr>
          <a:xfrm>
            <a:off x="490320" y="1244160"/>
            <a:ext cx="3261240" cy="255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Sono state eseguite anche misure a temperature diverse, i risultati non mostrano differenze significative.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Cambiamento di sensitività per temperatura </a:t>
            </a:r>
            <a:r>
              <a:rPr b="0" lang="it-IT" sz="1800" spc="-1" strike="noStrike">
                <a:solidFill>
                  <a:srgbClr val="000000"/>
                </a:solidFill>
                <a:latin typeface="Arial"/>
                <a:ea typeface="Source Code Pro Black"/>
              </a:rPr>
              <a:t>±</a:t>
            </a:r>
            <a:r>
              <a:rPr b="0" lang="it-IT" sz="1800" spc="-1" strike="noStrike">
                <a:solidFill>
                  <a:srgbClr val="000000"/>
                </a:solidFill>
                <a:latin typeface="Aptos"/>
              </a:rPr>
              <a:t>2%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1517</TotalTime>
  <Application>LibreOffice/7.3.0.3$Windows_X86_64 LibreOffice_project/0f246aa12d0eee4a0f7adcefbf7c878fc2238db3</Application>
  <AppVersion>15.0000</AppVersion>
  <Words>866</Words>
  <Paragraphs>140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2025-02-11T11:50:13Z</dcterms:created>
  <dc:creator>Martina Collecchia</dc:creator>
  <dc:description/>
  <dc:language>en-US</dc:language>
  <cp:lastModifiedBy/>
  <dcterms:modified xsi:type="dcterms:W3CDTF">2025-02-12T15:42:53Z</dcterms:modified>
  <cp:revision>29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13</vt:i4>
  </property>
</Properties>
</file>